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7" r:id="rId3"/>
    <p:sldId id="330" r:id="rId4"/>
    <p:sldId id="328" r:id="rId5"/>
    <p:sldId id="259" r:id="rId6"/>
    <p:sldId id="323" r:id="rId7"/>
    <p:sldId id="258" r:id="rId8"/>
    <p:sldId id="317" r:id="rId9"/>
    <p:sldId id="338" r:id="rId10"/>
    <p:sldId id="329" r:id="rId11"/>
    <p:sldId id="339" r:id="rId12"/>
    <p:sldId id="340" r:id="rId13"/>
    <p:sldId id="331" r:id="rId14"/>
    <p:sldId id="341" r:id="rId15"/>
    <p:sldId id="342" r:id="rId16"/>
    <p:sldId id="343" r:id="rId17"/>
    <p:sldId id="344" r:id="rId18"/>
    <p:sldId id="345" r:id="rId19"/>
    <p:sldId id="347" r:id="rId20"/>
    <p:sldId id="333" r:id="rId21"/>
    <p:sldId id="346" r:id="rId22"/>
    <p:sldId id="312" r:id="rId23"/>
  </p:sldIdLst>
  <p:sldSz cx="43205400" cy="24304625"/>
  <p:notesSz cx="6858000" cy="9144000"/>
  <p:defaultTextStyle>
    <a:defPPr>
      <a:defRPr lang="nl-NL"/>
    </a:defPPr>
    <a:lvl1pPr marL="0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04296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08591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12887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17183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521478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825774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130069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434367" algn="l" defTabSz="4608591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cluding remarks" id="{D2292020-A12E-7B4A-94EE-0E80D34EE58F}">
          <p14:sldIdLst>
            <p14:sldId id="256"/>
            <p14:sldId id="327"/>
            <p14:sldId id="330"/>
            <p14:sldId id="328"/>
            <p14:sldId id="259"/>
            <p14:sldId id="323"/>
            <p14:sldId id="258"/>
            <p14:sldId id="317"/>
            <p14:sldId id="338"/>
            <p14:sldId id="329"/>
            <p14:sldId id="339"/>
            <p14:sldId id="340"/>
            <p14:sldId id="331"/>
            <p14:sldId id="341"/>
            <p14:sldId id="342"/>
            <p14:sldId id="343"/>
            <p14:sldId id="344"/>
            <p14:sldId id="345"/>
            <p14:sldId id="347"/>
            <p14:sldId id="333"/>
            <p14:sldId id="346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655">
          <p15:clr>
            <a:srgbClr val="A4A3A4"/>
          </p15:clr>
        </p15:guide>
        <p15:guide id="2" pos="13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2"/>
    <p:restoredTop sz="85102"/>
  </p:normalViewPr>
  <p:slideViewPr>
    <p:cSldViewPr snapToGrid="0" snapToObjects="1" showGuides="1">
      <p:cViewPr varScale="1">
        <p:scale>
          <a:sx n="18" d="100"/>
          <a:sy n="18" d="100"/>
        </p:scale>
        <p:origin x="952" y="296"/>
      </p:cViewPr>
      <p:guideLst>
        <p:guide orient="horz" pos="7655"/>
        <p:guide pos="13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4F80FC-5163-EF47-B67C-86502ACA77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A3AA5-3A3F-2846-8DBE-AE075EA574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25F70-42DB-2F4B-8A07-3413F4046922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ACF65-DE89-3A4B-B953-1D17CCE9D5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FE0D3-3168-9E48-B91A-505E145F13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D670-58DA-CF48-8C70-1D65C87C1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183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FFC5-C345-D449-916F-73CBC147FB64}" type="datetimeFigureOut">
              <a:rPr lang="en-GB" smtClean="0"/>
              <a:t>18/07/2019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D27BF-66E2-314A-9A91-8593E6479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70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92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15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9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00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90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73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478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80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07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393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 talking live.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96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8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07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9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81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3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048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CD27BF-66E2-314A-9A91-8593E64793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3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6888589" y="23189388"/>
            <a:ext cx="6305398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2019 Black Holes BV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2219018" y="8102791"/>
            <a:ext cx="38886183" cy="4052408"/>
          </a:xfrm>
          <a:prstGeom prst="rect">
            <a:avLst/>
          </a:prstGeom>
        </p:spPr>
        <p:txBody>
          <a:bodyPr lIns="202521" tIns="101261" rIns="202521" bIns="101261" anchor="ctr">
            <a:normAutofit/>
          </a:bodyPr>
          <a:lstStyle>
            <a:lvl1pPr algn="ctr">
              <a:defRPr sz="18000" b="1" i="1">
                <a:solidFill>
                  <a:srgbClr val="C7C751"/>
                </a:solidFill>
                <a:latin typeface="Open Sans"/>
                <a:cs typeface="Open Sans"/>
              </a:defRPr>
            </a:lvl1pPr>
          </a:lstStyle>
          <a:p>
            <a:r>
              <a:rPr lang="nl-NL" dirty="0"/>
              <a:t>“</a:t>
            </a:r>
            <a:r>
              <a:rPr lang="nl-NL"/>
              <a:t>SPACE LAW…?”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 met bullets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3247200" y="5040000"/>
            <a:ext cx="16736400" cy="16920000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 typeface="Arial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23220000" y="5040000"/>
            <a:ext cx="16736400" cy="16920000"/>
          </a:xfrm>
          <a:prstGeom prst="rect">
            <a:avLst/>
          </a:prstGeom>
          <a:noFill/>
        </p:spPr>
        <p:txBody>
          <a:bodyPr vert="horz" anchor="ctr"/>
          <a:lstStyle>
            <a:lvl1pPr>
              <a:defRPr sz="10000" baseline="0"/>
            </a:lvl1pPr>
            <a:lvl2pPr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voor tekst met afbeelding, de afbeelding komt eerst, dan de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82843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36720000" cy="16920000"/>
          </a:xfrm>
          <a:prstGeom prst="rect">
            <a:avLst/>
          </a:prstGeom>
          <a:noFill/>
        </p:spPr>
        <p:txBody>
          <a:bodyPr vert="horz"/>
          <a:lstStyle>
            <a:lvl1pPr marL="1728222" indent="-1728222">
              <a:buFont typeface="+mj-lt"/>
              <a:buAutoNum type="arabicPeriod"/>
              <a:defRPr sz="10000"/>
            </a:lvl1pPr>
            <a:lvl2pPr>
              <a:defRPr sz="1100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Vul hier de inhoudsopgave van de TMT in</a:t>
            </a:r>
          </a:p>
        </p:txBody>
      </p:sp>
      <p:sp>
        <p:nvSpPr>
          <p:cNvPr id="2" name="Tekstvak 1"/>
          <p:cNvSpPr txBox="1"/>
          <p:nvPr userDrawn="1"/>
        </p:nvSpPr>
        <p:spPr>
          <a:xfrm>
            <a:off x="3247200" y="1206139"/>
            <a:ext cx="14608230" cy="2246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sz="14000" noProof="0" dirty="0">
                <a:solidFill>
                  <a:schemeClr val="bg1"/>
                </a:solidFill>
                <a:latin typeface="Open Sans"/>
                <a:cs typeface="Open Sans"/>
              </a:rPr>
              <a:t>Concluding remarks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21330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33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in</a:t>
            </a:r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3247200" y="5040000"/>
            <a:ext cx="36720000" cy="169200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nl-NL" dirty="0"/>
              <a:t>Sleep de afbeelding naar de tijdelijke aanduiding of klik op het pictogram om een afbeelding toe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276079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33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in</a:t>
            </a:r>
          </a:p>
        </p:txBody>
      </p:sp>
      <p:sp>
        <p:nvSpPr>
          <p:cNvPr id="8" name="Tijdelijke aanduiding voor afbeelding 5"/>
          <p:cNvSpPr>
            <a:spLocks noGrp="1"/>
          </p:cNvSpPr>
          <p:nvPr>
            <p:ph type="pic" sz="quarter" idx="12" hasCustomPrompt="1"/>
          </p:nvPr>
        </p:nvSpPr>
        <p:spPr>
          <a:xfrm>
            <a:off x="3247200" y="5040000"/>
            <a:ext cx="36720000" cy="169200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r>
              <a:rPr lang="nl-NL" dirty="0"/>
              <a:t>Sleep de afbeelding naar de tijdelijke aanduiding of klik op het pictogram om een afbeelding toe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9485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36720000" cy="16920000"/>
          </a:xfrm>
          <a:prstGeom prst="rect">
            <a:avLst/>
          </a:prstGeom>
          <a:noFill/>
        </p:spPr>
        <p:txBody>
          <a:bodyPr vert="horz"/>
          <a:lstStyle>
            <a:lvl1pPr marL="1728222" indent="-1728222">
              <a:buFont typeface="+mj-lt"/>
              <a:buAutoNum type="arabicPeriod"/>
              <a:defRPr sz="10000"/>
            </a:lvl1pPr>
            <a:lvl2pPr>
              <a:defRPr sz="1100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Vul hier de inhoudsopgave van de TMT in</a:t>
            </a:r>
          </a:p>
        </p:txBody>
      </p:sp>
      <p:sp>
        <p:nvSpPr>
          <p:cNvPr id="2" name="Tekstvak 1"/>
          <p:cNvSpPr txBox="1"/>
          <p:nvPr userDrawn="1"/>
        </p:nvSpPr>
        <p:spPr>
          <a:xfrm>
            <a:off x="3247200" y="1206139"/>
            <a:ext cx="7542720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NL" sz="14000" dirty="0">
                <a:solidFill>
                  <a:schemeClr val="bg1"/>
                </a:solidFill>
                <a:latin typeface="Open Sans"/>
                <a:cs typeface="Open Sans"/>
              </a:rPr>
              <a:t>Contents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39022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36720000" cy="16920000"/>
          </a:xfrm>
          <a:prstGeom prst="rect">
            <a:avLst/>
          </a:prstGeom>
          <a:noFill/>
        </p:spPr>
        <p:txBody>
          <a:bodyPr vert="horz"/>
          <a:lstStyle>
            <a:lvl1pPr>
              <a:defRPr sz="10000" baseline="0"/>
            </a:lvl1pPr>
            <a:lvl2pPr>
              <a:defRPr sz="8000" baseline="0"/>
            </a:lvl2pPr>
            <a:lvl3pPr>
              <a:defRPr sz="8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alleen voor </a:t>
            </a:r>
            <a:r>
              <a:rPr lang="nl-NL" dirty="0" err="1"/>
              <a:t>bullets</a:t>
            </a:r>
            <a:r>
              <a:rPr lang="nl-NL" dirty="0"/>
              <a:t> of tekst</a:t>
            </a:r>
          </a:p>
          <a:p>
            <a:pPr lvl="1"/>
            <a:r>
              <a:rPr lang="nl-NL" sz="8000" dirty="0"/>
              <a:t>Dit is niveau twee</a:t>
            </a:r>
          </a:p>
          <a:p>
            <a:pPr lvl="2"/>
            <a:r>
              <a:rPr lang="nl-NL" dirty="0"/>
              <a:t>Dit is niveau drie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36888589" y="23189388"/>
            <a:ext cx="6305398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2019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84527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36720000" cy="16920000"/>
          </a:xfrm>
          <a:prstGeom prst="rect">
            <a:avLst/>
          </a:prstGeom>
          <a:noFill/>
        </p:spPr>
        <p:txBody>
          <a:bodyPr vert="horz"/>
          <a:lstStyle>
            <a:lvl1pPr>
              <a:defRPr sz="10000" baseline="0"/>
            </a:lvl1pPr>
            <a:lvl2pPr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alleen voor </a:t>
            </a:r>
            <a:r>
              <a:rPr lang="nl-NL" dirty="0" err="1"/>
              <a:t>bullets</a:t>
            </a:r>
            <a:r>
              <a:rPr lang="nl-NL" dirty="0"/>
              <a:t> of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6119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36720000" cy="16920000"/>
          </a:xfrm>
          <a:prstGeom prst="rect">
            <a:avLst/>
          </a:prstGeom>
          <a:noFill/>
        </p:spPr>
        <p:txBody>
          <a:bodyPr vert="horz"/>
          <a:lstStyle>
            <a:lvl1pPr>
              <a:defRPr sz="10000" baseline="0"/>
            </a:lvl1pPr>
            <a:lvl2pPr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alleen voor </a:t>
            </a:r>
            <a:r>
              <a:rPr lang="nl-NL" dirty="0" err="1"/>
              <a:t>bullets</a:t>
            </a:r>
            <a:r>
              <a:rPr lang="nl-NL" dirty="0"/>
              <a:t> of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67702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bullets gecentre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3260979" y="5055108"/>
            <a:ext cx="36720000" cy="16920000"/>
          </a:xfrm>
          <a:prstGeom prst="rect">
            <a:avLst/>
          </a:prstGeom>
          <a:noFill/>
        </p:spPr>
        <p:txBody>
          <a:bodyPr vert="horz" anchor="ctr"/>
          <a:lstStyle>
            <a:lvl1pPr algn="l">
              <a:defRPr sz="10000" baseline="0"/>
            </a:lvl1pPr>
            <a:lvl2pPr algn="l"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alleen voor </a:t>
            </a:r>
            <a:r>
              <a:rPr lang="nl-NL" dirty="0" err="1"/>
              <a:t>bullets</a:t>
            </a:r>
            <a:r>
              <a:rPr lang="nl-NL" dirty="0"/>
              <a:t> of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66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bullets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245875" y="5040000"/>
            <a:ext cx="16736400" cy="16920000"/>
          </a:xfrm>
          <a:prstGeom prst="rect">
            <a:avLst/>
          </a:prstGeom>
          <a:noFill/>
        </p:spPr>
        <p:txBody>
          <a:bodyPr vert="horz" anchor="ctr"/>
          <a:lstStyle>
            <a:lvl1pPr>
              <a:defRPr sz="10000" baseline="0"/>
            </a:lvl1pPr>
            <a:lvl2pPr>
              <a:defRPr sz="800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voor tekst met afbeelding, de tekst komt eerst, dan de afbeelding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23220000" y="5040000"/>
            <a:ext cx="16736400" cy="16920000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 typeface="Arial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36604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bullets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3247200" y="5040000"/>
            <a:ext cx="16736400" cy="16920000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 typeface="Arial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23220000" y="5040000"/>
            <a:ext cx="16736400" cy="16920000"/>
          </a:xfrm>
          <a:prstGeom prst="rect">
            <a:avLst/>
          </a:prstGeom>
          <a:noFill/>
        </p:spPr>
        <p:txBody>
          <a:bodyPr vert="horz" anchor="ctr"/>
          <a:lstStyle>
            <a:lvl1pPr>
              <a:defRPr sz="10000" baseline="0"/>
            </a:lvl1pPr>
            <a:lvl2pPr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voor tekst met afbeelding, de afbeelding komt eerst, dan de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31448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met bullets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sz="14000" baseline="0">
                <a:solidFill>
                  <a:schemeClr val="bg1"/>
                </a:solidFill>
              </a:defRPr>
            </a:lvl1pPr>
            <a:lvl2pPr marL="2304295" indent="0">
              <a:buNone/>
              <a:defRPr sz="10000"/>
            </a:lvl2pPr>
            <a:lvl3pPr marL="4608591" indent="0">
              <a:buNone/>
              <a:defRPr sz="10000"/>
            </a:lvl3pPr>
            <a:lvl4pPr marL="6912887" indent="0">
              <a:buNone/>
              <a:defRPr sz="10000"/>
            </a:lvl4pPr>
            <a:lvl5pPr marL="9217182" indent="0">
              <a:buNone/>
              <a:defRPr sz="10000"/>
            </a:lvl5pPr>
          </a:lstStyle>
          <a:p>
            <a:pPr lvl="0"/>
            <a:r>
              <a:rPr lang="nl-NL" dirty="0"/>
              <a:t>Vul hier de titel van de dia in</a:t>
            </a:r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3247200" y="5040000"/>
            <a:ext cx="16736400" cy="16920000"/>
          </a:xfrm>
          <a:prstGeom prst="rect">
            <a:avLst/>
          </a:prstGeom>
        </p:spPr>
        <p:txBody>
          <a:bodyPr vert="horz" anchor="ctr"/>
          <a:lstStyle>
            <a:lvl1pPr marL="0" indent="0">
              <a:buFont typeface="Arial"/>
              <a:buNone/>
              <a:defRPr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23220000" y="5040000"/>
            <a:ext cx="16736400" cy="16920000"/>
          </a:xfrm>
          <a:prstGeom prst="rect">
            <a:avLst/>
          </a:prstGeom>
          <a:noFill/>
        </p:spPr>
        <p:txBody>
          <a:bodyPr vert="horz" anchor="ctr"/>
          <a:lstStyle>
            <a:lvl1pPr>
              <a:defRPr sz="10000" baseline="0"/>
            </a:lvl1pPr>
            <a:lvl2pPr>
              <a:defRPr sz="8000" baseline="0"/>
            </a:lvl2pPr>
            <a:lvl3pPr>
              <a:defRPr sz="11000"/>
            </a:lvl3pPr>
            <a:lvl4pPr>
              <a:defRPr sz="11000"/>
            </a:lvl4pPr>
            <a:lvl5pPr>
              <a:defRPr sz="11000"/>
            </a:lvl5pPr>
          </a:lstStyle>
          <a:p>
            <a:pPr lvl="0"/>
            <a:r>
              <a:rPr lang="nl-NL" dirty="0"/>
              <a:t>Deze dia is voor tekst met afbeelding, de afbeelding komt eerst, dan de tekst</a:t>
            </a:r>
          </a:p>
          <a:p>
            <a:pPr lvl="1"/>
            <a:r>
              <a:rPr lang="nl-NL" sz="8000" dirty="0"/>
              <a:t>Dit is niveau twee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36888589" y="23189388"/>
            <a:ext cx="6316811" cy="1080914"/>
          </a:xfrm>
          <a:prstGeom prst="rect">
            <a:avLst/>
          </a:prstGeom>
        </p:spPr>
        <p:txBody>
          <a:bodyPr wrap="none" lIns="460860" tIns="230430" rIns="460860" bIns="230430">
            <a:spAutoFit/>
          </a:bodyPr>
          <a:lstStyle/>
          <a:p>
            <a:r>
              <a:rPr lang="nl-NL" sz="4000" dirty="0">
                <a:solidFill>
                  <a:srgbClr val="C7C751"/>
                </a:solidFill>
                <a:latin typeface="Open Sans"/>
                <a:cs typeface="Open Sans"/>
              </a:rPr>
              <a:t>© 2018 Black Holes BV</a:t>
            </a:r>
          </a:p>
        </p:txBody>
      </p:sp>
    </p:spTree>
    <p:extLst>
      <p:ext uri="{BB962C8B-B14F-4D97-AF65-F5344CB8AC3E}">
        <p14:creationId xmlns:p14="http://schemas.microsoft.com/office/powerpoint/2010/main" val="4308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6" r:id="rId3"/>
    <p:sldLayoutId id="2147483804" r:id="rId4"/>
    <p:sldLayoutId id="2147483805" r:id="rId5"/>
    <p:sldLayoutId id="2147483800" r:id="rId6"/>
    <p:sldLayoutId id="2147483798" r:id="rId7"/>
    <p:sldLayoutId id="2147483799" r:id="rId8"/>
    <p:sldLayoutId id="2147483802" r:id="rId9"/>
    <p:sldLayoutId id="2147483806" r:id="rId10"/>
    <p:sldLayoutId id="2147483801" r:id="rId11"/>
    <p:sldLayoutId id="2147483797" r:id="rId12"/>
    <p:sldLayoutId id="2147483803" r:id="rId13"/>
  </p:sldLayoutIdLst>
  <p:txStyles>
    <p:titleStyle>
      <a:lvl1pPr algn="l" defTabSz="4608591" rtl="0" eaLnBrk="1" latinLnBrk="0" hangingPunct="1">
        <a:spcBef>
          <a:spcPct val="0"/>
        </a:spcBef>
        <a:buNone/>
        <a:defRPr sz="22100" kern="1200">
          <a:solidFill>
            <a:srgbClr val="FFFFFF"/>
          </a:solidFill>
          <a:latin typeface="Open Sans"/>
          <a:ea typeface="+mj-ea"/>
          <a:cs typeface="Open Sans"/>
        </a:defRPr>
      </a:lvl1pPr>
    </p:titleStyle>
    <p:bodyStyle>
      <a:lvl1pPr marL="1728222" indent="-1728222" algn="l" defTabSz="4608591" rtl="0" eaLnBrk="1" latinLnBrk="0" hangingPunct="1">
        <a:spcBef>
          <a:spcPct val="20000"/>
        </a:spcBef>
        <a:buFont typeface="Wingdings" charset="2"/>
        <a:buChar char="§"/>
        <a:defRPr sz="16200" kern="1200">
          <a:solidFill>
            <a:srgbClr val="FFFFFF"/>
          </a:solidFill>
          <a:latin typeface="Open Sans"/>
          <a:ea typeface="+mn-ea"/>
          <a:cs typeface="Open Sans"/>
        </a:defRPr>
      </a:lvl1pPr>
      <a:lvl2pPr marL="3744480" indent="-1440185" algn="l" defTabSz="4608591" rtl="0" eaLnBrk="1" latinLnBrk="0" hangingPunct="1">
        <a:spcBef>
          <a:spcPct val="20000"/>
        </a:spcBef>
        <a:buFont typeface="Wingdings" charset="2"/>
        <a:buChar char="§"/>
        <a:defRPr sz="14200" kern="1200">
          <a:solidFill>
            <a:srgbClr val="FFFFFF"/>
          </a:solidFill>
          <a:latin typeface="Open Sans"/>
          <a:ea typeface="+mn-ea"/>
          <a:cs typeface="Open Sans"/>
        </a:defRPr>
      </a:lvl2pPr>
      <a:lvl3pPr marL="5760739" indent="-1152148" algn="l" defTabSz="4608591" rtl="0" eaLnBrk="1" latinLnBrk="0" hangingPunct="1">
        <a:spcBef>
          <a:spcPct val="20000"/>
        </a:spcBef>
        <a:buFont typeface="Wingdings" charset="2"/>
        <a:buChar char="§"/>
        <a:defRPr sz="12000" kern="1200">
          <a:solidFill>
            <a:srgbClr val="FFFFFF"/>
          </a:solidFill>
          <a:latin typeface="Open Sans"/>
          <a:ea typeface="+mn-ea"/>
          <a:cs typeface="Open Sans"/>
        </a:defRPr>
      </a:lvl3pPr>
      <a:lvl4pPr marL="8065035" indent="-1152148" algn="l" defTabSz="4608591" rtl="0" eaLnBrk="1" latinLnBrk="0" hangingPunct="1">
        <a:spcBef>
          <a:spcPct val="20000"/>
        </a:spcBef>
        <a:buFont typeface="Wingdings" charset="2"/>
        <a:buChar char="§"/>
        <a:defRPr sz="10200" kern="1200">
          <a:solidFill>
            <a:srgbClr val="FFFFFF"/>
          </a:solidFill>
          <a:latin typeface="Open Sans"/>
          <a:ea typeface="+mn-ea"/>
          <a:cs typeface="Open Sans"/>
        </a:defRPr>
      </a:lvl4pPr>
      <a:lvl5pPr marL="10369330" indent="-1152148" algn="l" defTabSz="4608591" rtl="0" eaLnBrk="1" latinLnBrk="0" hangingPunct="1">
        <a:spcBef>
          <a:spcPct val="20000"/>
        </a:spcBef>
        <a:buFont typeface="Wingdings" charset="2"/>
        <a:buChar char="§"/>
        <a:defRPr sz="10200" kern="1200">
          <a:solidFill>
            <a:srgbClr val="FFFFFF"/>
          </a:solidFill>
          <a:latin typeface="Open Sans"/>
          <a:ea typeface="+mn-ea"/>
          <a:cs typeface="Open Sans"/>
        </a:defRPr>
      </a:lvl5pPr>
      <a:lvl6pPr marL="12673626" indent="-1152148" algn="l" defTabSz="4608591" rtl="0" eaLnBrk="1" latinLnBrk="0" hangingPunct="1">
        <a:spcBef>
          <a:spcPct val="20000"/>
        </a:spcBef>
        <a:buFont typeface="Arial" pitchFamily="34" charset="0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4977922" indent="-1152148" algn="l" defTabSz="4608591" rtl="0" eaLnBrk="1" latinLnBrk="0" hangingPunct="1">
        <a:spcBef>
          <a:spcPct val="20000"/>
        </a:spcBef>
        <a:buFont typeface="Arial" pitchFamily="34" charset="0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2217" indent="-1152148" algn="l" defTabSz="4608591" rtl="0" eaLnBrk="1" latinLnBrk="0" hangingPunct="1">
        <a:spcBef>
          <a:spcPct val="20000"/>
        </a:spcBef>
        <a:buFont typeface="Arial" pitchFamily="34" charset="0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586515" indent="-1152148" algn="l" defTabSz="4608591" rtl="0" eaLnBrk="1" latinLnBrk="0" hangingPunct="1">
        <a:spcBef>
          <a:spcPct val="20000"/>
        </a:spcBef>
        <a:buFont typeface="Arial" pitchFamily="34" charset="0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296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08591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12887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17183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521478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825774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130069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434367" algn="l" defTabSz="4608591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/Users/fgvonderdunk/Black%20Holes/TeachPitch/Scene%20from%20The%20Office.mp4" TargetMode="External"/><Relationship Id="rId1" Type="http://schemas.microsoft.com/office/2007/relationships/media" Target="file:////Users/fgvonderdunk/Black%20Holes/TeachPitch/Scene%20from%20The%20Office.mp4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/Users/fgvonderdunk/Black%20Holes/TeachPitch/TEDx%20VIenna.mp4" TargetMode="External"/><Relationship Id="rId1" Type="http://schemas.microsoft.com/office/2007/relationships/media" Target="file:////Users/fgvonderdunk/Black%20Holes/TeachPitch/TEDx%20VIenna.mp4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/Users/fgvonderdunk/Black%20Holes/TeachPitch/Clip%204.mp4" TargetMode="External"/><Relationship Id="rId1" Type="http://schemas.microsoft.com/office/2007/relationships/media" Target="file:////Users/fgvonderdunk/Black%20Holes/TeachPitch/Clip%204.mp4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himQHsTo0s" TargetMode="External"/><Relationship Id="rId3" Type="http://schemas.openxmlformats.org/officeDocument/2006/relationships/hyperlink" Target="https://www.nasa.gov/" TargetMode="External"/><Relationship Id="rId7" Type="http://schemas.openxmlformats.org/officeDocument/2006/relationships/hyperlink" Target="http://www.cnsa.gov.cn/englis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sro.gov.in/" TargetMode="External"/><Relationship Id="rId5" Type="http://schemas.openxmlformats.org/officeDocument/2006/relationships/hyperlink" Target="https://global.jaxa.jp/" TargetMode="External"/><Relationship Id="rId10" Type="http://schemas.openxmlformats.org/officeDocument/2006/relationships/hyperlink" Target="https://www.youtube.com/watch?v=6Gxhe3yZobc" TargetMode="External"/><Relationship Id="rId4" Type="http://schemas.openxmlformats.org/officeDocument/2006/relationships/hyperlink" Target="https://www.esa.int/ESA" TargetMode="External"/><Relationship Id="rId9" Type="http://schemas.openxmlformats.org/officeDocument/2006/relationships/hyperlink" Target="https://mediahub.unl.edu/media/566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9018" y="4582086"/>
            <a:ext cx="38886183" cy="16129600"/>
          </a:xfrm>
        </p:spPr>
        <p:txBody>
          <a:bodyPr>
            <a:noAutofit/>
          </a:bodyPr>
          <a:lstStyle/>
          <a:p>
            <a:r>
              <a:rPr lang="en-GB" sz="25000" dirty="0">
                <a:solidFill>
                  <a:srgbClr val="E6B222"/>
                </a:solidFill>
              </a:rPr>
              <a:t>The Future of Humankind: Giant Steps in Outer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15" y="1501296"/>
            <a:ext cx="10630809" cy="31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Satellite communications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6A27B-CC05-F541-9225-2BD82BE42CB6}"/>
              </a:ext>
            </a:extLst>
          </p:cNvPr>
          <p:cNvSpPr txBox="1"/>
          <p:nvPr/>
        </p:nvSpPr>
        <p:spPr>
          <a:xfrm>
            <a:off x="30746700" y="16116300"/>
            <a:ext cx="184731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5A632E-67DA-324A-88A3-8FCA72F8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412" y="5277983"/>
            <a:ext cx="8197765" cy="162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A79473-7D6B-834E-A985-ABDB537B6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18" y="5277983"/>
            <a:ext cx="25107032" cy="162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Satellite remote sensing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EF0BB-3607-8645-941A-72DAE5F9E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4824412"/>
            <a:ext cx="32512000" cy="16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Satellite navigation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cene from The Office.mp4">
            <a:hlinkClick r:id="" action="ppaction://media"/>
            <a:extLst>
              <a:ext uri="{FF2B5EF4-FFF2-40B4-BE49-F238E27FC236}">
                <a16:creationId xmlns:a16="http://schemas.microsoft.com/office/drawing/2014/main" id="{04314A1D-3904-FD47-A4DB-DC97346AC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179388"/>
            <a:ext cx="32232600" cy="241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tourism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EDx VIenna.mp4">
            <a:hlinkClick r:id="" action="ppaction://media"/>
            <a:extLst>
              <a:ext uri="{FF2B5EF4-FFF2-40B4-BE49-F238E27FC236}">
                <a16:creationId xmlns:a16="http://schemas.microsoft.com/office/drawing/2014/main" id="{8C89B8F0-B789-4341-8A78-DA5FD31A2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4"/>
            <a:ext cx="43205400" cy="243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mining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lip 4.mp4">
            <a:hlinkClick r:id="" action="ppaction://media"/>
            <a:extLst>
              <a:ext uri="{FF2B5EF4-FFF2-40B4-BE49-F238E27FC236}">
                <a16:creationId xmlns:a16="http://schemas.microsoft.com/office/drawing/2014/main" id="{062673AA-3881-384A-A749-69928F304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" y="0"/>
            <a:ext cx="43208222" cy="243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1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‘colonization’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491B4-E78C-624A-9D0C-D8443CFD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527787"/>
            <a:ext cx="26060400" cy="167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debris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00FE0-A443-BC4E-A2A3-D6B6B497B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4105592"/>
            <a:ext cx="21831300" cy="174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Fighting space debris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-capture.png">
            <a:extLst>
              <a:ext uri="{FF2B5EF4-FFF2-40B4-BE49-F238E27FC236}">
                <a16:creationId xmlns:a16="http://schemas.microsoft.com/office/drawing/2014/main" id="{79B270F7-D791-2047-A1D5-D800CFEAD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095750"/>
            <a:ext cx="24117300" cy="1825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law…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03BA8-3039-9D4C-8B7C-EAB9111F1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0" y="4694237"/>
            <a:ext cx="21831300" cy="163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law in the classroom?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A7ED3-DEC5-AE43-A58D-502F67D89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5" y="4107769"/>
            <a:ext cx="26909485" cy="17939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12387-DB22-E145-A77C-46FF4114A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1769" y="-1119680"/>
            <a:ext cx="27355927" cy="273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1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20 July 1969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FDBDA-6964-5346-8749-98D9B1ED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317" y="5035643"/>
            <a:ext cx="16762239" cy="169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004233-82AB-D940-BAEE-F715D5F9B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Introducing space law: where does it come from, what does it provide, and how does that work in practice?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It will discuss: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The most important international space treaties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How and why national law  has become important as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What are the key legal questions that need to be addressed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Meant for audiences with little or no legal background: jargon will be used as little as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Consisting of slides with spoken commentary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E6B222"/>
                </a:solidFill>
              </a:rPr>
              <a:t>Contact </a:t>
            </a:r>
            <a:r>
              <a:rPr lang="en-GB" b="1" i="1" dirty="0" err="1">
                <a:solidFill>
                  <a:srgbClr val="E6B222"/>
                </a:solidFill>
              </a:rPr>
              <a:t>TeachPitch</a:t>
            </a:r>
            <a:r>
              <a:rPr lang="en-GB" b="1" i="1" dirty="0">
                <a:solidFill>
                  <a:srgbClr val="E6B222"/>
                </a:solidFill>
              </a:rPr>
              <a:t> if you are interested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law tutorial!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6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004233-82AB-D940-BAEE-F715D5F9B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NASA: </a:t>
            </a:r>
            <a:r>
              <a:rPr lang="en-GB" dirty="0">
                <a:solidFill>
                  <a:srgbClr val="E6B222"/>
                </a:solidFill>
                <a:hlinkClick r:id="rId3"/>
              </a:rPr>
              <a:t>https://www.nasa.gov</a:t>
            </a:r>
            <a:endParaRPr lang="en-GB" dirty="0">
              <a:solidFill>
                <a:srgbClr val="E6B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ESA: </a:t>
            </a:r>
            <a:r>
              <a:rPr lang="en-GB" dirty="0">
                <a:solidFill>
                  <a:srgbClr val="E6B222"/>
                </a:solidFill>
                <a:hlinkClick r:id="rId4"/>
              </a:rPr>
              <a:t>https://www.esa.int/ESA</a:t>
            </a:r>
            <a:endParaRPr lang="en-GB" dirty="0">
              <a:solidFill>
                <a:srgbClr val="E6B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JAXA: </a:t>
            </a:r>
            <a:r>
              <a:rPr lang="en-GB" dirty="0">
                <a:solidFill>
                  <a:srgbClr val="E6B222"/>
                </a:solidFill>
                <a:hlinkClick r:id="rId5"/>
              </a:rPr>
              <a:t>https://global.jaxa.jp</a:t>
            </a:r>
            <a:endParaRPr lang="en-GB" dirty="0">
              <a:solidFill>
                <a:srgbClr val="E6B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ISRO: </a:t>
            </a:r>
            <a:r>
              <a:rPr lang="en-GB" dirty="0">
                <a:solidFill>
                  <a:srgbClr val="E6B222"/>
                </a:solidFill>
                <a:hlinkClick r:id="rId6"/>
              </a:rPr>
              <a:t>https://www.isro.gov.in</a:t>
            </a:r>
            <a:endParaRPr lang="en-GB" dirty="0">
              <a:solidFill>
                <a:srgbClr val="E6B22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CNSA: </a:t>
            </a:r>
            <a:r>
              <a:rPr lang="en-GB" dirty="0">
                <a:solidFill>
                  <a:srgbClr val="E6B222"/>
                </a:solidFill>
                <a:hlinkClick r:id="rId7"/>
              </a:rPr>
              <a:t>http://www.cnsa.gov.cn/english/</a:t>
            </a:r>
            <a:r>
              <a:rPr lang="en-GB" dirty="0">
                <a:solidFill>
                  <a:srgbClr val="E6B22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TEDx: </a:t>
            </a:r>
            <a:r>
              <a:rPr lang="en-GB" dirty="0">
                <a:solidFill>
                  <a:srgbClr val="E6B222"/>
                </a:solidFill>
                <a:hlinkClick r:id="rId8"/>
              </a:rPr>
              <a:t>https://www.youtube.com/watch?v=nhimQHsTo0s</a:t>
            </a:r>
            <a:r>
              <a:rPr lang="en-GB" dirty="0">
                <a:solidFill>
                  <a:srgbClr val="E6B22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PINC: </a:t>
            </a:r>
            <a:r>
              <a:rPr lang="en-GB" dirty="0">
                <a:solidFill>
                  <a:srgbClr val="E6B222"/>
                </a:solidFill>
                <a:hlinkClick r:id="rId9"/>
              </a:rPr>
              <a:t>https://mediahub.unl.edu/media/5661</a:t>
            </a:r>
            <a:r>
              <a:rPr lang="en-GB" dirty="0">
                <a:solidFill>
                  <a:srgbClr val="E6B22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E6B222"/>
                </a:solidFill>
              </a:rPr>
              <a:t>TRT World: </a:t>
            </a:r>
            <a:r>
              <a:rPr lang="en-GB" dirty="0">
                <a:solidFill>
                  <a:srgbClr val="E6B222"/>
                </a:solidFill>
                <a:hlinkClick r:id="rId10"/>
              </a:rPr>
              <a:t>https://www.youtube.com/watch?v</a:t>
            </a:r>
            <a:r>
              <a:rPr lang="en-GB">
                <a:solidFill>
                  <a:srgbClr val="E6B222"/>
                </a:solidFill>
                <a:hlinkClick r:id="rId10"/>
              </a:rPr>
              <a:t>=6Gxhe3yZobc</a:t>
            </a:r>
            <a:r>
              <a:rPr lang="en-GB">
                <a:solidFill>
                  <a:srgbClr val="E6B222"/>
                </a:solidFill>
              </a:rPr>
              <a:t> </a:t>
            </a:r>
            <a:endParaRPr lang="en-GB" dirty="0">
              <a:solidFill>
                <a:srgbClr val="E6B22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Space law resources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65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59" y="494384"/>
            <a:ext cx="31770749" cy="233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11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A ‘</a:t>
            </a:r>
            <a:r>
              <a:rPr lang="en-GB" sz="12000" i="1" dirty="0"/>
              <a:t>space </a:t>
            </a:r>
            <a:r>
              <a:rPr lang="en-GB" sz="12000" dirty="0"/>
              <a:t>lawyer’…?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737DDA-FF23-4840-B5FA-00F5D017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93" y="4471195"/>
            <a:ext cx="40468230" cy="16481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C7D44B6-1903-8B46-AB51-2C3D5918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766800"/>
            <a:ext cx="18846800" cy="3962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1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11F6AFD-7808-2147-B773-207D1097EB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22" r="-18322"/>
          <a:stretch/>
        </p:blipFill>
        <p:spPr/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42529D0-5299-ED48-BC97-AAE9ECE2EB2B}"/>
              </a:ext>
            </a:extLst>
          </p:cNvPr>
          <p:cNvSpPr txBox="1">
            <a:spLocks/>
          </p:cNvSpPr>
          <p:nvPr/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3300" kern="1200" baseline="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2304295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2pPr>
            <a:lvl3pPr marL="4608591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3pPr>
            <a:lvl4pPr marL="6912887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4pPr>
            <a:lvl5pPr marL="9217182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5pPr>
            <a:lvl6pPr marL="12673626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77922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2217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86515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0" dirty="0"/>
              <a:t>Director at Black Holes B.V.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Consulting on space law and space policy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F8604-D95D-7446-876D-E7F320FCE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720624"/>
            <a:ext cx="7898330" cy="5246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1CE0F8-179E-C149-A3EC-1E25448D5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363" y="4720624"/>
            <a:ext cx="10559081" cy="5246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C03FC-396B-E54E-80F0-B9F946E0F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019" y="4720624"/>
            <a:ext cx="8743893" cy="5246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422116-253E-BD43-9475-1AD4F8DEB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1532706"/>
            <a:ext cx="7717632" cy="5145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290101-50F1-2B4D-ADAE-CEC85F222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834" y="11532706"/>
            <a:ext cx="7678054" cy="5145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B07168-717E-7544-B5A3-575AF52DC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73" y="4720624"/>
            <a:ext cx="8743894" cy="5246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C93A7F-7354-B74C-9595-5926C42E1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618" y="11532706"/>
            <a:ext cx="7725357" cy="5145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0AAE98-A86B-9F4B-BB3F-21BC69B04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222" y="11532706"/>
            <a:ext cx="7731690" cy="5145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42801F-18A4-094B-9FD9-FF523CB18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99" y="17952703"/>
            <a:ext cx="9236873" cy="46184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8F4990F-DE94-294F-A228-2082CC262A11}"/>
              </a:ext>
            </a:extLst>
          </p:cNvPr>
          <p:cNvSpPr/>
          <p:nvPr/>
        </p:nvSpPr>
        <p:spPr>
          <a:xfrm>
            <a:off x="17482034" y="17952703"/>
            <a:ext cx="9584206" cy="4618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8F4511E-6B38-A241-9F23-EACB66CA58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094" y="17952703"/>
            <a:ext cx="9085448" cy="4618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DD18B4-6EF3-5740-BC2D-D0155D9DEA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661" y="17851875"/>
            <a:ext cx="8402251" cy="47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EB41C26-E53C-DD47-B87F-6097F28835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7" r="-11037"/>
          <a:stretch/>
        </p:blipFill>
        <p:spPr/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42529D0-5299-ED48-BC97-AAE9ECE2EB2B}"/>
              </a:ext>
            </a:extLst>
          </p:cNvPr>
          <p:cNvSpPr txBox="1">
            <a:spLocks/>
          </p:cNvSpPr>
          <p:nvPr/>
        </p:nvSpPr>
        <p:spPr>
          <a:xfrm>
            <a:off x="3246437" y="1260000"/>
            <a:ext cx="36720000" cy="2138400"/>
          </a:xfrm>
          <a:prstGeom prst="rect">
            <a:avLst/>
          </a:prstGeom>
        </p:spPr>
        <p:txBody>
          <a:bodyPr vert="horz" anchor="ctr"/>
          <a:lstStyle>
            <a:lvl1pPr marL="0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3300" kern="1200" baseline="0">
                <a:solidFill>
                  <a:schemeClr val="bg1"/>
                </a:solidFill>
                <a:latin typeface="Open Sans"/>
                <a:ea typeface="+mn-ea"/>
                <a:cs typeface="Open Sans"/>
              </a:defRPr>
            </a:lvl1pPr>
            <a:lvl2pPr marL="2304295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2pPr>
            <a:lvl3pPr marL="4608591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3pPr>
            <a:lvl4pPr marL="6912887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4pPr>
            <a:lvl5pPr marL="9217182" indent="0" algn="l" defTabSz="4608591" rtl="0" eaLnBrk="1" latinLnBrk="0" hangingPunct="1">
              <a:spcBef>
                <a:spcPct val="20000"/>
              </a:spcBef>
              <a:buFont typeface="Wingdings" charset="2"/>
              <a:buNone/>
              <a:defRPr sz="100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5pPr>
            <a:lvl6pPr marL="12673626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977922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2217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586515" indent="-1152148" algn="l" defTabSz="460859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0" dirty="0"/>
              <a:t>Professor at University of Nebraska-Lincoln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91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Teaching (and researching) space law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65BB3-1105-6E42-AA6C-8879AB816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39" y="4940564"/>
            <a:ext cx="24034321" cy="15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2F8C3-C50E-854F-86A5-5E1941B202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12000" dirty="0"/>
              <a:t>20 July 1969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8C7D8-C8CA-904B-AFF7-E53A019BB614}"/>
              </a:ext>
            </a:extLst>
          </p:cNvPr>
          <p:cNvSpPr/>
          <p:nvPr/>
        </p:nvSpPr>
        <p:spPr>
          <a:xfrm>
            <a:off x="0" y="1545021"/>
            <a:ext cx="2743200" cy="1576551"/>
          </a:xfrm>
          <a:prstGeom prst="rect">
            <a:avLst/>
          </a:prstGeom>
          <a:solidFill>
            <a:srgbClr val="E6B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FDBDA-6964-5346-8749-98D9B1ED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475" y="5035643"/>
            <a:ext cx="16762239" cy="1692435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004233-82AB-D940-BAEE-F715D5F9B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6437" y="6477000"/>
            <a:ext cx="36719438" cy="15483000"/>
          </a:xfrm>
        </p:spPr>
        <p:txBody>
          <a:bodyPr/>
          <a:lstStyle/>
          <a:p>
            <a:pPr marL="0" indent="0" algn="ctr">
              <a:buNone/>
            </a:pPr>
            <a:r>
              <a:rPr lang="en-GB" sz="30000" i="1" dirty="0">
                <a:solidFill>
                  <a:srgbClr val="E6B222"/>
                </a:solidFill>
              </a:rPr>
              <a:t>“A small step for man, a giant leap for mankind.”</a:t>
            </a:r>
          </a:p>
        </p:txBody>
      </p:sp>
    </p:spTree>
    <p:extLst>
      <p:ext uri="{BB962C8B-B14F-4D97-AF65-F5344CB8AC3E}">
        <p14:creationId xmlns:p14="http://schemas.microsoft.com/office/powerpoint/2010/main" val="2188096789"/>
      </p:ext>
    </p:extLst>
  </p:cSld>
  <p:clrMapOvr>
    <a:masterClrMapping/>
  </p:clrMapOvr>
</p:sld>
</file>

<file path=ppt/theme/theme1.xml><?xml version="1.0" encoding="utf-8"?>
<a:theme xmlns:a="http://schemas.openxmlformats.org/drawingml/2006/main" name="Thema TMT's 2.0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TMT's 2</Template>
  <TotalTime>2150</TotalTime>
  <Words>303</Words>
  <Application>Microsoft Macintosh PowerPoint</Application>
  <PresentationFormat>Custom</PresentationFormat>
  <Paragraphs>61</Paragraphs>
  <Slides>22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Open Sans</vt:lpstr>
      <vt:lpstr>Wingdings</vt:lpstr>
      <vt:lpstr>Thema TMT's 2.0</vt:lpstr>
      <vt:lpstr>The Future of Humankind: Giant Steps in Outer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Frans von der Dunk</dc:creator>
  <cp:lastModifiedBy>Frans von der Dunk</cp:lastModifiedBy>
  <cp:revision>144</cp:revision>
  <cp:lastPrinted>2018-11-07T09:16:36Z</cp:lastPrinted>
  <dcterms:created xsi:type="dcterms:W3CDTF">2018-06-24T15:30:03Z</dcterms:created>
  <dcterms:modified xsi:type="dcterms:W3CDTF">2019-07-18T18:57:16Z</dcterms:modified>
</cp:coreProperties>
</file>